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7826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587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7798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773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5030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472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458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011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84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32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759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186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75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931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07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503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D26D7-1E4E-48E9-8E06-AB10BDDF17BD}" type="datetimeFigureOut">
              <a:rPr lang="fr-FR" smtClean="0"/>
              <a:t>18/04/2025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6937BB-4AFE-44B5-ACB7-DF0E2F7DE6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16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312D88-A67C-3D5B-FB14-E59BD327D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681" y="-188793"/>
            <a:ext cx="7980941" cy="795253"/>
          </a:xfrm>
        </p:spPr>
        <p:txBody>
          <a:bodyPr>
            <a:normAutofit/>
          </a:bodyPr>
          <a:lstStyle/>
          <a:p>
            <a:pPr algn="ctr"/>
            <a:r>
              <a:rPr lang="fr-FR" sz="3446" u="sng" dirty="0">
                <a:solidFill>
                  <a:srgbClr val="E36C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Sentinelles et Référents</a:t>
            </a:r>
            <a:endParaRPr lang="fr-FR" sz="3446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C9EAC95-5920-0EAB-709D-A1A945A2A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879" y="624124"/>
            <a:ext cx="2185683" cy="218568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D0416CA-5EA7-6979-702B-122F74D6974C}"/>
              </a:ext>
            </a:extLst>
          </p:cNvPr>
          <p:cNvSpPr txBox="1"/>
          <p:nvPr/>
        </p:nvSpPr>
        <p:spPr>
          <a:xfrm>
            <a:off x="2338072" y="2769281"/>
            <a:ext cx="4353058" cy="2632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51" dirty="0"/>
              <a:t>	Nous sommes un groupe d’élèves et d’adultes présents pour vous (élèves/professeurs) en cas de harcèlement, insulte ou autres problèmes (situation de bouc émissaire). </a:t>
            </a:r>
          </a:p>
          <a:p>
            <a:pPr algn="ctr"/>
            <a:r>
              <a:rPr lang="fr-FR" sz="1651" dirty="0"/>
              <a:t>	Pour nous contacter, écrivez-nous par le biais du formulaire mis à disposition à placer dans la boîte aux lettres prévue à cet effet.</a:t>
            </a:r>
          </a:p>
          <a:p>
            <a:pPr algn="ctr"/>
            <a:endParaRPr lang="fr-FR" sz="1651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8B16B96-25FF-157D-123B-BFDC9C0FC869}"/>
              </a:ext>
            </a:extLst>
          </p:cNvPr>
          <p:cNvGrpSpPr/>
          <p:nvPr/>
        </p:nvGrpSpPr>
        <p:grpSpPr>
          <a:xfrm>
            <a:off x="2366061" y="4840567"/>
            <a:ext cx="4245046" cy="1962686"/>
            <a:chOff x="4034605" y="4812286"/>
            <a:chExt cx="4245046" cy="1962686"/>
          </a:xfrm>
        </p:grpSpPr>
        <p:pic>
          <p:nvPicPr>
            <p:cNvPr id="7" name="Image 6" descr="Une image contenant plastique, boîte aux lettres&#10;&#10;Le contenu généré par l’IA peut être incorrect.">
              <a:extLst>
                <a:ext uri="{FF2B5EF4-FFF2-40B4-BE49-F238E27FC236}">
                  <a16:creationId xmlns:a16="http://schemas.microsoft.com/office/drawing/2014/main" id="{9370E3E2-653A-FDC5-79DC-F3C9E12488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920" t="69048" r="10256" b="7168"/>
            <a:stretch/>
          </p:blipFill>
          <p:spPr bwMode="auto">
            <a:xfrm flipH="1">
              <a:off x="7009008" y="4812286"/>
              <a:ext cx="1270643" cy="176557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F098076-ADD6-FC8A-57AF-E3C3691CB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82294" y="5252216"/>
              <a:ext cx="1336932" cy="698851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1DDB4666-6DB4-B783-2C6D-63ED30C96A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4605" y="5127162"/>
              <a:ext cx="2296776" cy="1647810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214CED15-7E05-EDE9-5CAB-5CD7C0E50127}"/>
                </a:ext>
              </a:extLst>
            </p:cNvPr>
            <p:cNvSpPr txBox="1"/>
            <p:nvPr/>
          </p:nvSpPr>
          <p:spPr>
            <a:xfrm rot="21017086">
              <a:off x="4234187" y="5599954"/>
              <a:ext cx="1897610" cy="678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1451" indent="-181451">
                <a:buFont typeface="Aptos" panose="020B0004020202020204" pitchFamily="34" charset="0"/>
                <a:buChar char="•"/>
              </a:pPr>
              <a:r>
                <a:rPr lang="fr-FR" sz="1270" dirty="0"/>
                <a:t>NOM</a:t>
              </a:r>
            </a:p>
            <a:p>
              <a:pPr marL="181451" indent="-181451">
                <a:buFont typeface="Aptos" panose="020B0004020202020204" pitchFamily="34" charset="0"/>
                <a:buChar char="•"/>
              </a:pPr>
              <a:r>
                <a:rPr lang="fr-FR" sz="1270" dirty="0"/>
                <a:t>PRÉNOM</a:t>
              </a:r>
            </a:p>
            <a:p>
              <a:pPr marL="181451" indent="-181451">
                <a:buFont typeface="Aptos" panose="020B0004020202020204" pitchFamily="34" charset="0"/>
                <a:buChar char="•"/>
              </a:pPr>
              <a:r>
                <a:rPr lang="fr-FR" sz="1270" dirty="0"/>
                <a:t>AIDE </a:t>
              </a:r>
              <a:r>
                <a:rPr lang="fr-FR" sz="1270"/>
                <a:t>DU FORMULAIRE</a:t>
              </a:r>
              <a:endParaRPr lang="fr-FR" sz="1270" dirty="0"/>
            </a:p>
          </p:txBody>
        </p:sp>
      </p:grpSp>
    </p:spTree>
    <p:extLst>
      <p:ext uri="{BB962C8B-B14F-4D97-AF65-F5344CB8AC3E}">
        <p14:creationId xmlns:p14="http://schemas.microsoft.com/office/powerpoint/2010/main" val="3688953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5D53D-FB70-D8BA-E753-DD06DF4AF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u="sng" dirty="0">
                <a:latin typeface="Arial Black" panose="020B0A04020102020204" pitchFamily="34" charset="0"/>
              </a:rPr>
              <a:t>Qui sommes nous ? 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C57E76B0-BCCD-931B-DF44-10104C8DE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963765"/>
              </p:ext>
            </p:extLst>
          </p:nvPr>
        </p:nvGraphicFramePr>
        <p:xfrm>
          <a:off x="1696825" y="2576354"/>
          <a:ext cx="6410228" cy="36720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5114">
                  <a:extLst>
                    <a:ext uri="{9D8B030D-6E8A-4147-A177-3AD203B41FA5}">
                      <a16:colId xmlns:a16="http://schemas.microsoft.com/office/drawing/2014/main" val="2302036432"/>
                    </a:ext>
                  </a:extLst>
                </a:gridCol>
                <a:gridCol w="3205114">
                  <a:extLst>
                    <a:ext uri="{9D8B030D-6E8A-4147-A177-3AD203B41FA5}">
                      <a16:colId xmlns:a16="http://schemas.microsoft.com/office/drawing/2014/main" val="3908977130"/>
                    </a:ext>
                  </a:extLst>
                </a:gridCol>
              </a:tblGrid>
              <a:tr h="224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9 SENTINELLES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6 REFERENTS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0046443"/>
                  </a:ext>
                </a:extLst>
              </a:tr>
              <a:tr h="3448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BOUCAUD JONA 1ERE 2</a:t>
                      </a:r>
                      <a:endParaRPr lang="fr-F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CHALMIN ELANA 2</a:t>
                      </a:r>
                      <a:r>
                        <a:rPr lang="en-GB" sz="1200" kern="100" baseline="300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NDE</a:t>
                      </a:r>
                      <a:r>
                        <a:rPr lang="en-GB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 1</a:t>
                      </a:r>
                      <a:endParaRPr lang="fr-F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TIERNO ROMANE 2</a:t>
                      </a:r>
                      <a:r>
                        <a:rPr lang="fr-FR" sz="1200" kern="100" baseline="300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NDE</a:t>
                      </a:r>
                      <a:r>
                        <a:rPr lang="fr-FR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 3</a:t>
                      </a:r>
                      <a:endParaRPr lang="fr-F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DOAN BASILE 2</a:t>
                      </a:r>
                      <a:r>
                        <a:rPr lang="fr-FR" sz="1200" kern="100" baseline="300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NDE</a:t>
                      </a:r>
                      <a:r>
                        <a:rPr lang="fr-FR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 1</a:t>
                      </a:r>
                      <a:endParaRPr lang="fr-F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COGNARD MANAON 3A</a:t>
                      </a:r>
                      <a:endParaRPr lang="fr-F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FLORES MORGANE 5D</a:t>
                      </a:r>
                      <a:endParaRPr lang="fr-F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TUIZAT ELIAS 5A</a:t>
                      </a:r>
                      <a:endParaRPr lang="fr-F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BLANGEOIS ELISE 4D</a:t>
                      </a:r>
                      <a:endParaRPr lang="fr-F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DUCHALET NATHAN 4B</a:t>
                      </a:r>
                      <a:endParaRPr lang="fr-F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 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MME CHABRIDON (PRINCIPALE ADJOINTE)</a:t>
                      </a:r>
                      <a:endParaRPr lang="fr-FR" sz="11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SEVERINE AJUS (CPE)</a:t>
                      </a:r>
                      <a:endParaRPr lang="fr-FR" sz="11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FREDERIC DADET (COORDONATEUR ULIS)</a:t>
                      </a:r>
                      <a:endParaRPr lang="fr-FR" sz="11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PAULINE DOUNIES (PROFESSEURE DE LETTRES)</a:t>
                      </a:r>
                      <a:endParaRPr lang="fr-FR" sz="11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JEAN CHARLES BUVAT (DELEGUE PARENT ELEVE)</a:t>
                      </a:r>
                      <a:endParaRPr lang="fr-FR" sz="11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200" kern="100" dirty="0">
                          <a:ln>
                            <a:noFill/>
                          </a:ln>
                          <a:effectLst>
                            <a:outerShdw blurRad="38100" dist="25400" dir="5400000" algn="ctr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JOHANIE BUSSIERE (CENTRE SOCIAL LA MAGIC)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3068960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3414C03E-277D-4954-6FF6-670814DC1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8675" y="25765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320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ADBC49A-B2E2-2E39-34FD-263524EA4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734" y="273792"/>
            <a:ext cx="7400342" cy="63104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1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B2DCF7D-D385-203D-9314-D9D0415435D9}"/>
              </a:ext>
            </a:extLst>
          </p:cNvPr>
          <p:cNvSpPr txBox="1"/>
          <p:nvPr/>
        </p:nvSpPr>
        <p:spPr>
          <a:xfrm>
            <a:off x="337793" y="58846"/>
            <a:ext cx="9291687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Dispositif « Sentinelles et référents »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Formulaire de sollicitation des sentinelles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l">
              <a:buNone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 : ………………………………………………………….    Prénom : ………………………………………………………………</a:t>
            </a:r>
          </a:p>
          <a:p>
            <a:pPr algn="l">
              <a:buNone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l">
              <a:buNone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Classe : …………………                     Date : ………………………………………………………..</a:t>
            </a:r>
          </a:p>
          <a:p>
            <a:pPr algn="l">
              <a:buNone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l">
              <a:buNone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Voici la liste des sentinelles à ta disposition : </a:t>
            </a:r>
          </a:p>
          <a:p>
            <a:pPr algn="just">
              <a:buNone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BLANGEOIS ELISE 4D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BOUCAUD JONA 1</a:t>
            </a:r>
            <a:r>
              <a:rPr lang="fr-FR" sz="1800" b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ère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CHALMIN ELANA 2</a:t>
            </a:r>
            <a:r>
              <a:rPr lang="fr-FR" sz="1800" b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nde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COGNARD MANON 3A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DOAN BASILE 2</a:t>
            </a:r>
            <a:r>
              <a:rPr lang="fr-FR" sz="1800" b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nde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DUCHALET NATHAN 4D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FLORES MORGANE 5D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TIERNO ROMANE 2</a:t>
            </a:r>
            <a:r>
              <a:rPr lang="fr-FR" sz="1800" b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nde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TUIZAT ELIAS 5A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2250" algn="just">
              <a:buNone/>
            </a:pPr>
            <a:r>
              <a:rPr lang="fr-FR" sz="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est possible de rayer des noms si on ne souhaite pas être reçu par certains sentinelles. </a:t>
            </a:r>
          </a:p>
          <a:p>
            <a:pPr algn="l">
              <a:buNone/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Quand la demande sera traitée, une convocation sera envoyée pour un entretien qui se déroulera en salle D lors d’une récréation du matin. </a:t>
            </a:r>
          </a:p>
          <a:p>
            <a:pPr algn="l"/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Bulle narrative : ronde 6">
            <a:extLst>
              <a:ext uri="{FF2B5EF4-FFF2-40B4-BE49-F238E27FC236}">
                <a16:creationId xmlns:a16="http://schemas.microsoft.com/office/drawing/2014/main" id="{06EA9D5D-1F8E-BFEC-AE39-113DF75E568E}"/>
              </a:ext>
            </a:extLst>
          </p:cNvPr>
          <p:cNvSpPr/>
          <p:nvPr/>
        </p:nvSpPr>
        <p:spPr>
          <a:xfrm>
            <a:off x="9629480" y="226243"/>
            <a:ext cx="2224727" cy="1461061"/>
          </a:xfrm>
          <a:prstGeom prst="wedgeEllipseCallout">
            <a:avLst>
              <a:gd name="adj1" fmla="val -54308"/>
              <a:gd name="adj2" fmla="val 5217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C280C0-9C72-CEC3-A286-06B1F8DE7815}"/>
              </a:ext>
            </a:extLst>
          </p:cNvPr>
          <p:cNvSpPr txBox="1"/>
          <p:nvPr/>
        </p:nvSpPr>
        <p:spPr>
          <a:xfrm>
            <a:off x="9836869" y="391307"/>
            <a:ext cx="18099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 côté de la boite aux lettres et sur l’</a:t>
            </a:r>
            <a:r>
              <a:rPr lang="fr-FR" dirty="0" err="1"/>
              <a:t>ent</a:t>
            </a:r>
            <a:endParaRPr lang="fr-FR" dirty="0"/>
          </a:p>
          <a:p>
            <a:pPr algn="ctr"/>
            <a:endParaRPr lang="fr-FR" dirty="0"/>
          </a:p>
        </p:txBody>
      </p:sp>
      <p:sp>
        <p:nvSpPr>
          <p:cNvPr id="9" name="Bulle narrative : ronde 8">
            <a:extLst>
              <a:ext uri="{FF2B5EF4-FFF2-40B4-BE49-F238E27FC236}">
                <a16:creationId xmlns:a16="http://schemas.microsoft.com/office/drawing/2014/main" id="{1A6018BB-2F6F-8265-12B0-8AB9AE87EF82}"/>
              </a:ext>
            </a:extLst>
          </p:cNvPr>
          <p:cNvSpPr/>
          <p:nvPr/>
        </p:nvSpPr>
        <p:spPr>
          <a:xfrm>
            <a:off x="9945279" y="5005632"/>
            <a:ext cx="2168164" cy="1461061"/>
          </a:xfrm>
          <a:prstGeom prst="wedgeEllipseCallout">
            <a:avLst>
              <a:gd name="adj1" fmla="val -69093"/>
              <a:gd name="adj2" fmla="val -6202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B014C3F-6347-82AC-7DAF-97099F7AAEB8}"/>
              </a:ext>
            </a:extLst>
          </p:cNvPr>
          <p:cNvSpPr txBox="1"/>
          <p:nvPr/>
        </p:nvSpPr>
        <p:spPr>
          <a:xfrm>
            <a:off x="10343560" y="5274497"/>
            <a:ext cx="1421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Suivi d’une convocation</a:t>
            </a:r>
          </a:p>
          <a:p>
            <a:pPr algn="ctr"/>
            <a:r>
              <a:rPr lang="fr-FR" dirty="0"/>
              <a:t>en salle D</a:t>
            </a:r>
          </a:p>
        </p:txBody>
      </p:sp>
    </p:spTree>
    <p:extLst>
      <p:ext uri="{BB962C8B-B14F-4D97-AF65-F5344CB8AC3E}">
        <p14:creationId xmlns:p14="http://schemas.microsoft.com/office/powerpoint/2010/main" val="26369649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</TotalTime>
  <Words>270</Words>
  <Application>Microsoft Office PowerPoint</Application>
  <PresentationFormat>Grand écran</PresentationFormat>
  <Paragraphs>51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Aptos</vt:lpstr>
      <vt:lpstr>Arial</vt:lpstr>
      <vt:lpstr>Arial Black</vt:lpstr>
      <vt:lpstr>Calibri</vt:lpstr>
      <vt:lpstr>Trebuchet MS</vt:lpstr>
      <vt:lpstr>Wingdings 3</vt:lpstr>
      <vt:lpstr>Facette</vt:lpstr>
      <vt:lpstr>Sentinelles et Référents</vt:lpstr>
      <vt:lpstr>Qui sommes nous ? 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Jona BOUCAUD</dc:creator>
  <cp:lastModifiedBy>severine ajus</cp:lastModifiedBy>
  <cp:revision>5</cp:revision>
  <dcterms:created xsi:type="dcterms:W3CDTF">2025-04-12T15:03:22Z</dcterms:created>
  <dcterms:modified xsi:type="dcterms:W3CDTF">2025-04-18T15:36:27Z</dcterms:modified>
</cp:coreProperties>
</file>